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61" r:id="rId5"/>
    <p:sldId id="262" r:id="rId6"/>
    <p:sldId id="259" r:id="rId7"/>
    <p:sldId id="263" r:id="rId8"/>
    <p:sldId id="264" r:id="rId9"/>
    <p:sldId id="260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408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9885E-52D3-4A47-A765-E6237F579A79}" type="datetimeFigureOut">
              <a:rPr lang="en-US" smtClean="0"/>
              <a:t>10/29/2015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19770-A5DF-43C1-B837-BFDDE4F814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96939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9885E-52D3-4A47-A765-E6237F579A79}" type="datetimeFigureOut">
              <a:rPr lang="en-US" smtClean="0"/>
              <a:t>10/29/2015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19770-A5DF-43C1-B837-BFDDE4F814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03191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9885E-52D3-4A47-A765-E6237F579A79}" type="datetimeFigureOut">
              <a:rPr lang="en-US" smtClean="0"/>
              <a:t>10/29/2015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19770-A5DF-43C1-B837-BFDDE4F814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77510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9885E-52D3-4A47-A765-E6237F579A79}" type="datetimeFigureOut">
              <a:rPr lang="en-US" smtClean="0"/>
              <a:t>10/29/2015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19770-A5DF-43C1-B837-BFDDE4F814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57304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9885E-52D3-4A47-A765-E6237F579A79}" type="datetimeFigureOut">
              <a:rPr lang="en-US" smtClean="0"/>
              <a:t>10/29/2015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19770-A5DF-43C1-B837-BFDDE4F814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06498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9885E-52D3-4A47-A765-E6237F579A79}" type="datetimeFigureOut">
              <a:rPr lang="en-US" smtClean="0"/>
              <a:t>10/29/2015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19770-A5DF-43C1-B837-BFDDE4F814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44148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9885E-52D3-4A47-A765-E6237F579A79}" type="datetimeFigureOut">
              <a:rPr lang="en-US" smtClean="0"/>
              <a:t>10/29/2015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19770-A5DF-43C1-B837-BFDDE4F814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2945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9885E-52D3-4A47-A765-E6237F579A79}" type="datetimeFigureOut">
              <a:rPr lang="en-US" smtClean="0"/>
              <a:t>10/29/2015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19770-A5DF-43C1-B837-BFDDE4F814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02153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9885E-52D3-4A47-A765-E6237F579A79}" type="datetimeFigureOut">
              <a:rPr lang="en-US" smtClean="0"/>
              <a:t>10/29/2015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19770-A5DF-43C1-B837-BFDDE4F814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56368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9885E-52D3-4A47-A765-E6237F579A79}" type="datetimeFigureOut">
              <a:rPr lang="en-US" smtClean="0"/>
              <a:t>10/29/2015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19770-A5DF-43C1-B837-BFDDE4F814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42259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9885E-52D3-4A47-A765-E6237F579A79}" type="datetimeFigureOut">
              <a:rPr lang="en-US" smtClean="0"/>
              <a:t>10/29/2015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19770-A5DF-43C1-B837-BFDDE4F814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75528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29885E-52D3-4A47-A765-E6237F579A79}" type="datetimeFigureOut">
              <a:rPr lang="en-US" smtClean="0"/>
              <a:t>10/29/2015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919770-A5DF-43C1-B837-BFDDE4F814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79403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7189"/>
          <a:stretch/>
        </p:blipFill>
        <p:spPr bwMode="auto">
          <a:xfrm>
            <a:off x="76201" y="228600"/>
            <a:ext cx="8743598" cy="4514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838200" y="5181600"/>
            <a:ext cx="7162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Oil prices versus Federation Account oil sale receipts, 2009-2013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580333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1304996" y="-887956"/>
            <a:ext cx="6457808" cy="876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37145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4381"/>
          <a:stretch/>
        </p:blipFill>
        <p:spPr bwMode="auto">
          <a:xfrm>
            <a:off x="114300" y="152400"/>
            <a:ext cx="8915400" cy="51980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457200" y="5715000"/>
            <a:ext cx="8229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Reported </a:t>
            </a:r>
            <a:r>
              <a:rPr lang="en-US" sz="2400" b="1" dirty="0" smtClean="0"/>
              <a:t>domestic crude </a:t>
            </a:r>
            <a:r>
              <a:rPr lang="en-US" sz="2400" dirty="0" smtClean="0"/>
              <a:t>sale earnings versus treasury receipts, 2004-2013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308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3429000"/>
            <a:ext cx="8870205" cy="3314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52400" y="228600"/>
            <a:ext cx="89916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The oil-for-product swap deals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 smtClean="0"/>
              <a:t>210,000 barrels per day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/>
              <a:t>O</a:t>
            </a:r>
            <a:r>
              <a:rPr lang="en-US" sz="3200" dirty="0" smtClean="0"/>
              <a:t>il worth around $7b/</a:t>
            </a:r>
            <a:r>
              <a:rPr lang="en-US" sz="3200" dirty="0" err="1" smtClean="0"/>
              <a:t>yr</a:t>
            </a:r>
            <a:r>
              <a:rPr lang="en-US" sz="3200" dirty="0" smtClean="0"/>
              <a:t> during Jonathan years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 smtClean="0"/>
              <a:t>Losses of at least $16 / barrel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 smtClean="0"/>
              <a:t>Total losses top $400 million per year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107556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533400"/>
            <a:ext cx="9090837" cy="274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04800" y="0"/>
            <a:ext cx="8153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NNPC trading subsidiaries</a:t>
            </a:r>
            <a:endParaRPr lang="en-US" sz="2800" dirty="0"/>
          </a:p>
        </p:txBody>
      </p:sp>
      <p:sp>
        <p:nvSpPr>
          <p:cNvPr id="6" name="TextBox 5"/>
          <p:cNvSpPr txBox="1"/>
          <p:nvPr/>
        </p:nvSpPr>
        <p:spPr>
          <a:xfrm>
            <a:off x="140110" y="4343400"/>
            <a:ext cx="8763000" cy="224676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/>
              <a:t>Oil sold = approx. 80,000 b/d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/>
              <a:t>Oil sale revenues = around $4 billion per year in 2012-2013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/>
              <a:t>Known transfers to the treasury = $0</a:t>
            </a:r>
          </a:p>
          <a:p>
            <a:endParaRPr lang="en-US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140110" y="3733800"/>
            <a:ext cx="83180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Nigerian Petroleum Development Company (NPDC)</a:t>
            </a:r>
          </a:p>
        </p:txBody>
      </p:sp>
    </p:spTree>
    <p:extLst>
      <p:ext uri="{BB962C8B-B14F-4D97-AF65-F5344CB8AC3E}">
        <p14:creationId xmlns:p14="http://schemas.microsoft.com/office/powerpoint/2010/main" val="170573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6564"/>
          <a:stretch/>
        </p:blipFill>
        <p:spPr bwMode="auto">
          <a:xfrm>
            <a:off x="155794" y="87202"/>
            <a:ext cx="8683405" cy="59657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685799" y="6162020"/>
            <a:ext cx="756761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Reported 2014-2015 NNPC term contract holders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112358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282186"/>
            <a:ext cx="6781800" cy="65414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46079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88843"/>
            <a:ext cx="6943725" cy="560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1515704"/>
            <a:ext cx="6621562" cy="48088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27865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407222"/>
            <a:ext cx="7467600" cy="58065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28600" y="6096000"/>
            <a:ext cx="8153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Corporate structure of </a:t>
            </a:r>
            <a:r>
              <a:rPr lang="en-US" sz="2800" dirty="0" err="1" smtClean="0"/>
              <a:t>Tridax</a:t>
            </a:r>
            <a:r>
              <a:rPr lang="en-US" sz="2800" dirty="0" smtClean="0"/>
              <a:t> Oil and Gas Ltd.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103541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1706</TotalTime>
  <Words>104</Words>
  <Application>Microsoft Office PowerPoint</Application>
  <PresentationFormat>On-screen Show (4:3)</PresentationFormat>
  <Paragraphs>14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Alexandra Gillies</dc:creator>
  <cp:lastModifiedBy>Max Brett</cp:lastModifiedBy>
  <cp:revision>6</cp:revision>
  <dcterms:created xsi:type="dcterms:W3CDTF">2015-10-29T01:58:42Z</dcterms:created>
  <dcterms:modified xsi:type="dcterms:W3CDTF">2015-10-30T17:39:30Z</dcterms:modified>
</cp:coreProperties>
</file>